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0" r:id="rId3"/>
    <p:sldId id="276" r:id="rId4"/>
    <p:sldId id="272" r:id="rId5"/>
    <p:sldId id="273" r:id="rId6"/>
    <p:sldId id="271" r:id="rId7"/>
    <p:sldId id="277" r:id="rId8"/>
    <p:sldId id="261" r:id="rId9"/>
    <p:sldId id="262" r:id="rId10"/>
    <p:sldId id="265" r:id="rId11"/>
    <p:sldId id="282" r:id="rId12"/>
    <p:sldId id="266" r:id="rId13"/>
    <p:sldId id="281" r:id="rId14"/>
    <p:sldId id="279" r:id="rId15"/>
    <p:sldId id="267" r:id="rId16"/>
    <p:sldId id="278" r:id="rId17"/>
    <p:sldId id="268" r:id="rId18"/>
    <p:sldId id="269" r:id="rId19"/>
    <p:sldId id="274" r:id="rId20"/>
    <p:sldId id="280" r:id="rId21"/>
    <p:sldId id="257" r:id="rId22"/>
    <p:sldId id="258" r:id="rId23"/>
    <p:sldId id="260" r:id="rId24"/>
    <p:sldId id="259" r:id="rId25"/>
    <p:sldId id="263" r:id="rId26"/>
    <p:sldId id="264"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F99CA-9F11-4EFF-BE85-78D20ECB7B5A}" type="datetimeFigureOut">
              <a:rPr lang="it-IT" smtClean="0"/>
              <a:pPr/>
              <a:t>12/01/2014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96D2EA-E829-42B8-BE57-FBE66A83CB3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C83FA64-25A9-4248-8085-8C35A3099766}" type="slidenum">
              <a:rPr lang="it-IT" smtClean="0"/>
              <a:pPr/>
              <a:t>9</a:t>
            </a:fld>
            <a:endParaRPr lang="it-IT"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GB" smtClean="0"/>
              <a:t>J.Passel, </a:t>
            </a:r>
            <a:r>
              <a:rPr lang="en-GB" i="1" smtClean="0"/>
              <a:t>New Estimates of the Undocumented Population in the United States</a:t>
            </a:r>
            <a:r>
              <a:rPr lang="en-GB" smtClean="0"/>
              <a:t>, Migration Policy Institute, Washington D.C. 2002 (</a:t>
            </a:r>
            <a:r>
              <a:rPr lang="en-GB" u="sng" smtClean="0"/>
              <a:t>www.migrationinformation.org</a:t>
            </a:r>
            <a:r>
              <a:rPr lang="en-GB" smtClean="0"/>
              <a:t>) </a:t>
            </a: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B5A1071-3B88-4C67-A7E9-E816035A41AD}"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D403247-6B20-4DE9-B1B2-497E29BF80F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3B71671-ED61-4D94-940E-35FDC807B5A8}" type="datetimeFigureOut">
              <a:rPr lang="it-IT" smtClean="0"/>
              <a:pPr/>
              <a:t>12/01/2014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DFD795-6157-498E-84A6-369A9016848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71671-ED61-4D94-940E-35FDC807B5A8}" type="datetimeFigureOut">
              <a:rPr lang="it-IT" smtClean="0"/>
              <a:pPr/>
              <a:t>12/01/2014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FD795-6157-498E-84A6-369A9016848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Foglio_di_lavoro_di_Microsoft_Office_Excel_97-20031111.xls"/><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Foglio_di_lavoro_di_Microsoft_Office_Excel_97-20032222.xls"/></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United_Na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en.wikipedia.org/wiki/Convention_Relating_to_the_Status_of_Refuge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u="sng" dirty="0"/>
              <a:t>Emigranti, profughi e diritto d’asilo</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Grp="1" noChangeAspect="1" noChangeArrowheads="1"/>
          </p:cNvPicPr>
          <p:nvPr>
            <p:ph/>
          </p:nvPr>
        </p:nvPicPr>
        <p:blipFill>
          <a:blip r:embed="rId2" cstate="print"/>
          <a:srcRect/>
          <a:stretch>
            <a:fillRect/>
          </a:stretch>
        </p:blipFill>
        <p:spPr>
          <a:xfrm>
            <a:off x="1027113" y="274638"/>
            <a:ext cx="7089775" cy="5851525"/>
          </a:xfrm>
          <a:noFill/>
        </p:spPr>
      </p:pic>
      <p:sp>
        <p:nvSpPr>
          <p:cNvPr id="47107" name="Text Box 4"/>
          <p:cNvSpPr txBox="1">
            <a:spLocks noChangeArrowheads="1"/>
          </p:cNvSpPr>
          <p:nvPr/>
        </p:nvSpPr>
        <p:spPr bwMode="auto">
          <a:xfrm>
            <a:off x="684213" y="6381750"/>
            <a:ext cx="7920037" cy="304800"/>
          </a:xfrm>
          <a:prstGeom prst="rect">
            <a:avLst/>
          </a:prstGeom>
          <a:noFill/>
          <a:ln w="9525">
            <a:noFill/>
            <a:miter lim="800000"/>
            <a:headEnd/>
            <a:tailEnd/>
          </a:ln>
        </p:spPr>
        <p:txBody>
          <a:bodyPr>
            <a:spAutoFit/>
          </a:bodyPr>
          <a:lstStyle/>
          <a:p>
            <a:pPr>
              <a:spcBef>
                <a:spcPct val="50000"/>
              </a:spcBef>
            </a:pPr>
            <a:r>
              <a:rPr lang="it-IT" sz="1400"/>
              <a:t>- UN Relief and Welfare Agency (Palestinans of Middle East, c.4 mls)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p:nvPr>
        </p:nvPicPr>
        <p:blipFill>
          <a:blip r:embed="rId2" cstate="print"/>
          <a:srcRect/>
          <a:stretch>
            <a:fillRect/>
          </a:stretch>
        </p:blipFill>
        <p:spPr bwMode="auto">
          <a:xfrm>
            <a:off x="1041428" y="836712"/>
            <a:ext cx="7528938" cy="50405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Grp="1" noChangeAspect="1" noChangeArrowheads="1"/>
          </p:cNvPicPr>
          <p:nvPr>
            <p:ph idx="1"/>
          </p:nvPr>
        </p:nvPicPr>
        <p:blipFill>
          <a:blip r:embed="rId2" cstate="print"/>
          <a:srcRect/>
          <a:stretch>
            <a:fillRect/>
          </a:stretch>
        </p:blipFill>
        <p:spPr>
          <a:xfrm>
            <a:off x="457200" y="762000"/>
            <a:ext cx="7848600" cy="591502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a:stretch>
            <a:fillRect/>
          </a:stretch>
        </p:blipFill>
        <p:spPr bwMode="auto">
          <a:xfrm>
            <a:off x="1619672" y="1196752"/>
            <a:ext cx="6185748" cy="44644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a:stretch>
            <a:fillRect/>
          </a:stretch>
        </p:blipFill>
        <p:spPr bwMode="auto">
          <a:xfrm>
            <a:off x="539552" y="1052736"/>
            <a:ext cx="7960603" cy="496855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p:cNvPicPr>
            <a:picLocks noGrp="1" noChangeAspect="1" noChangeArrowheads="1"/>
          </p:cNvPicPr>
          <p:nvPr>
            <p:ph/>
          </p:nvPr>
        </p:nvPicPr>
        <p:blipFill>
          <a:blip r:embed="rId2" cstate="print"/>
          <a:srcRect/>
          <a:stretch>
            <a:fillRect/>
          </a:stretch>
        </p:blipFill>
        <p:spPr>
          <a:xfrm>
            <a:off x="1692275" y="439738"/>
            <a:ext cx="6119813" cy="58674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p:nvPr>
        </p:nvPicPr>
        <p:blipFill>
          <a:blip r:embed="rId2" cstate="print"/>
          <a:srcRect/>
          <a:stretch>
            <a:fillRect/>
          </a:stretch>
        </p:blipFill>
        <p:spPr bwMode="auto">
          <a:xfrm>
            <a:off x="1383352" y="692696"/>
            <a:ext cx="6226152" cy="489654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p:cNvPicPr>
            <a:picLocks noGrp="1" noChangeAspect="1" noChangeArrowheads="1"/>
          </p:cNvPicPr>
          <p:nvPr>
            <p:ph/>
          </p:nvPr>
        </p:nvPicPr>
        <p:blipFill>
          <a:blip r:embed="rId2" cstate="print"/>
          <a:srcRect/>
          <a:stretch>
            <a:fillRect/>
          </a:stretch>
        </p:blipFill>
        <p:spPr>
          <a:xfrm>
            <a:off x="1885950" y="333375"/>
            <a:ext cx="5868988" cy="626427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Grp="1" noChangeAspect="1" noChangeArrowheads="1"/>
          </p:cNvPicPr>
          <p:nvPr>
            <p:ph/>
          </p:nvPr>
        </p:nvPicPr>
        <p:blipFill>
          <a:blip r:embed="rId2" cstate="print"/>
          <a:srcRect/>
          <a:stretch>
            <a:fillRect/>
          </a:stretch>
        </p:blipFill>
        <p:spPr>
          <a:xfrm>
            <a:off x="611188" y="549275"/>
            <a:ext cx="7993062" cy="5832475"/>
          </a:xfrm>
          <a:noFill/>
        </p:spPr>
      </p:pic>
      <p:sp>
        <p:nvSpPr>
          <p:cNvPr id="58371" name="Text Box 6"/>
          <p:cNvSpPr txBox="1">
            <a:spLocks noChangeArrowheads="1"/>
          </p:cNvSpPr>
          <p:nvPr/>
        </p:nvSpPr>
        <p:spPr bwMode="auto">
          <a:xfrm>
            <a:off x="827088" y="5300663"/>
            <a:ext cx="1368425" cy="366712"/>
          </a:xfrm>
          <a:prstGeom prst="rect">
            <a:avLst/>
          </a:prstGeom>
          <a:noFill/>
          <a:ln w="9525">
            <a:noFill/>
            <a:miter lim="800000"/>
            <a:headEnd/>
            <a:tailEnd/>
          </a:ln>
        </p:spPr>
        <p:txBody>
          <a:bodyPr>
            <a:spAutoFit/>
          </a:bodyPr>
          <a:lstStyle/>
          <a:p>
            <a:pPr>
              <a:spcBef>
                <a:spcPct val="50000"/>
              </a:spcBef>
            </a:pPr>
            <a:r>
              <a:rPr lang="it-IT"/>
              <a:t>2001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Grp="1" noChangeAspect="1" noChangeArrowheads="1"/>
          </p:cNvPicPr>
          <p:nvPr>
            <p:ph/>
          </p:nvPr>
        </p:nvPicPr>
        <p:blipFill>
          <a:blip r:embed="rId2" cstate="print"/>
          <a:srcRect/>
          <a:stretch>
            <a:fillRect/>
          </a:stretch>
        </p:blipFill>
        <p:spPr>
          <a:xfrm>
            <a:off x="1835150" y="274638"/>
            <a:ext cx="5400675" cy="58515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051720" y="383167"/>
            <a:ext cx="4248472" cy="586631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p:nvPr>
        </p:nvPicPr>
        <p:blipFill>
          <a:blip r:embed="rId2" cstate="print"/>
          <a:srcRect/>
          <a:stretch>
            <a:fillRect/>
          </a:stretch>
        </p:blipFill>
        <p:spPr bwMode="auto">
          <a:xfrm>
            <a:off x="867267" y="404664"/>
            <a:ext cx="7538215" cy="568863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sz="half" idx="1"/>
          </p:nvPr>
        </p:nvGraphicFramePr>
        <p:xfrm>
          <a:off x="684213" y="260350"/>
          <a:ext cx="6983412" cy="3132138"/>
        </p:xfrm>
        <a:graphic>
          <a:graphicData uri="http://schemas.openxmlformats.org/presentationml/2006/ole">
            <p:oleObj spid="_x0000_s1026" name="Grafico" r:id="rId3" imgW="7086532" imgH="5495769" progId="">
              <p:embed/>
            </p:oleObj>
          </a:graphicData>
        </a:graphic>
      </p:graphicFrame>
      <p:graphicFrame>
        <p:nvGraphicFramePr>
          <p:cNvPr id="2051" name="Object 3"/>
          <p:cNvGraphicFramePr>
            <a:graphicFrameLocks noChangeAspect="1"/>
          </p:cNvGraphicFramePr>
          <p:nvPr>
            <p:ph sz="half" idx="2"/>
          </p:nvPr>
        </p:nvGraphicFramePr>
        <p:xfrm>
          <a:off x="827088" y="3500438"/>
          <a:ext cx="6913562" cy="3132137"/>
        </p:xfrm>
        <a:graphic>
          <a:graphicData uri="http://schemas.openxmlformats.org/presentationml/2006/ole">
            <p:oleObj spid="_x0000_s1027" name="Grafico" r:id="rId4" imgW="7086532" imgH="5495769" progI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Grp="1" noChangeAspect="1" noChangeArrowheads="1"/>
          </p:cNvPicPr>
          <p:nvPr>
            <p:ph idx="1"/>
          </p:nvPr>
        </p:nvPicPr>
        <p:blipFill>
          <a:blip r:embed="rId2" cstate="print"/>
          <a:srcRect/>
          <a:stretch>
            <a:fillRect/>
          </a:stretch>
        </p:blipFill>
        <p:spPr>
          <a:xfrm>
            <a:off x="971550" y="620713"/>
            <a:ext cx="7488238" cy="576103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Grp="1" noChangeAspect="1" noChangeArrowheads="1"/>
          </p:cNvPicPr>
          <p:nvPr>
            <p:ph/>
          </p:nvPr>
        </p:nvPicPr>
        <p:blipFill>
          <a:blip r:embed="rId2" cstate="print"/>
          <a:srcRect/>
          <a:stretch>
            <a:fillRect/>
          </a:stretch>
        </p:blipFill>
        <p:spPr>
          <a:xfrm>
            <a:off x="683568" y="764704"/>
            <a:ext cx="7775575" cy="5688013"/>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Grp="1" noChangeAspect="1" noChangeArrowheads="1"/>
          </p:cNvPicPr>
          <p:nvPr>
            <p:ph/>
          </p:nvPr>
        </p:nvPicPr>
        <p:blipFill>
          <a:blip r:embed="rId2" cstate="print"/>
          <a:srcRect/>
          <a:stretch>
            <a:fillRect/>
          </a:stretch>
        </p:blipFill>
        <p:spPr>
          <a:xfrm>
            <a:off x="539750" y="404813"/>
            <a:ext cx="8064500" cy="5976937"/>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457200" y="549275"/>
            <a:ext cx="7643813" cy="5576888"/>
          </a:xfrm>
        </p:spPr>
        <p:txBody>
          <a:bodyPr/>
          <a:lstStyle/>
          <a:p>
            <a:pPr eaLnBrk="1" hangingPunct="1"/>
            <a:r>
              <a:rPr lang="it-IT" sz="1600" b="1" smtClean="0"/>
              <a:t>Variabili della globalizzazione (yearly mean rate of growth)</a:t>
            </a:r>
          </a:p>
          <a:p>
            <a:pPr eaLnBrk="1" hangingPunct="1"/>
            <a:r>
              <a:rPr lang="it-IT" sz="1600" smtClean="0"/>
              <a:t>Export mondiale 1973-1998: +5%</a:t>
            </a:r>
          </a:p>
          <a:p>
            <a:pPr eaLnBrk="1" hangingPunct="1"/>
            <a:r>
              <a:rPr lang="it-IT" sz="1600" smtClean="0"/>
              <a:t>Foreign Direct Investments 1986-2000: + 31%</a:t>
            </a:r>
          </a:p>
          <a:p>
            <a:pPr eaLnBrk="1" hangingPunct="1"/>
            <a:r>
              <a:rPr lang="it-IT" sz="1600" smtClean="0"/>
              <a:t>Stock of foreign-born population 1965-2000: 1,2%-2,6%  </a:t>
            </a:r>
          </a:p>
          <a:p>
            <a:pPr eaLnBrk="1" hangingPunct="1"/>
            <a:r>
              <a:rPr lang="it-IT" sz="1600" smtClean="0"/>
              <a:t>(nat. demo increase: 1,3%-2%)</a:t>
            </a:r>
          </a:p>
          <a:p>
            <a:pPr eaLnBrk="1" hangingPunct="1"/>
            <a:endParaRPr lang="it-IT" sz="1600" smtClean="0"/>
          </a:p>
          <a:p>
            <a:pPr eaLnBrk="1" hangingPunct="1"/>
            <a:r>
              <a:rPr lang="it-IT" sz="1600" smtClean="0"/>
              <a:t>Countries with anti-immigration policies: 10 in 1976, 78 in 2000</a:t>
            </a:r>
          </a:p>
          <a:p>
            <a:pPr eaLnBrk="1" hangingPunct="1"/>
            <a:r>
              <a:rPr lang="it-IT" sz="1600" smtClean="0"/>
              <a:t>29 Ocse countries: 12 with reduction-policies, 16 with stabilization-policies (Iceland: no policy)</a:t>
            </a:r>
          </a:p>
          <a:p>
            <a:pPr eaLnBrk="1" hangingPunct="1"/>
            <a:endParaRPr lang="it-IT" sz="1600" smtClean="0"/>
          </a:p>
          <a:p>
            <a:pPr eaLnBrk="1" hangingPunct="1"/>
            <a:endParaRPr lang="it-IT" sz="1600" smtClean="0"/>
          </a:p>
          <a:p>
            <a:pPr eaLnBrk="1" hangingPunct="1"/>
            <a:endParaRPr lang="it-IT" sz="1600" smtClean="0"/>
          </a:p>
        </p:txBody>
      </p:sp>
      <p:sp>
        <p:nvSpPr>
          <p:cNvPr id="13315" name="Rectangle 7"/>
          <p:cNvSpPr>
            <a:spLocks noChangeArrowheads="1"/>
          </p:cNvSpPr>
          <p:nvPr/>
        </p:nvSpPr>
        <p:spPr bwMode="auto">
          <a:xfrm>
            <a:off x="900113" y="404813"/>
            <a:ext cx="5335587" cy="366712"/>
          </a:xfrm>
          <a:prstGeom prst="rect">
            <a:avLst/>
          </a:prstGeom>
          <a:noFill/>
          <a:ln w="9525">
            <a:noFill/>
            <a:miter lim="800000"/>
            <a:headEnd/>
            <a:tailEnd/>
          </a:ln>
        </p:spPr>
        <p:txBody>
          <a:bodyPr>
            <a:spAutoFit/>
          </a:bodyPr>
          <a:lstStyle/>
          <a:p>
            <a:pPr>
              <a:spcBef>
                <a:spcPct val="20000"/>
              </a:spcBef>
              <a:buFontTx/>
              <a:buChar char="•"/>
            </a:pP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srcRect/>
          <a:stretch>
            <a:fillRect/>
          </a:stretch>
        </p:blipFill>
        <p:spPr>
          <a:xfrm>
            <a:off x="625475" y="692150"/>
            <a:ext cx="7331075" cy="588962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it-IT" smtClean="0"/>
              <a:t>Conflitti 2005</a:t>
            </a:r>
          </a:p>
        </p:txBody>
      </p:sp>
      <p:sp>
        <p:nvSpPr>
          <p:cNvPr id="60419" name="Rectangle 3"/>
          <p:cNvSpPr>
            <a:spLocks noGrp="1" noChangeArrowheads="1"/>
          </p:cNvSpPr>
          <p:nvPr>
            <p:ph type="body" idx="4294967295"/>
          </p:nvPr>
        </p:nvSpPr>
        <p:spPr/>
        <p:txBody>
          <a:bodyPr/>
          <a:lstStyle/>
          <a:p>
            <a:pPr eaLnBrk="1" hangingPunct="1"/>
            <a:r>
              <a:rPr lang="it-IT" sz="1200" smtClean="0"/>
              <a:t>Armenia-Nagorno Karabakh</a:t>
            </a:r>
          </a:p>
          <a:p>
            <a:pPr eaLnBrk="1" hangingPunct="1"/>
            <a:r>
              <a:rPr lang="it-IT" sz="1200" smtClean="0"/>
              <a:t>Cecenia</a:t>
            </a:r>
          </a:p>
          <a:p>
            <a:pPr eaLnBrk="1" hangingPunct="1"/>
            <a:r>
              <a:rPr lang="it-IT" sz="1200" smtClean="0"/>
              <a:t>Iran-Kurdistan-Turchia</a:t>
            </a:r>
          </a:p>
          <a:p>
            <a:pPr eaLnBrk="1" hangingPunct="1"/>
            <a:r>
              <a:rPr lang="it-IT" sz="1200" smtClean="0"/>
              <a:t>Iraq</a:t>
            </a:r>
          </a:p>
          <a:p>
            <a:pPr eaLnBrk="1" hangingPunct="1"/>
            <a:r>
              <a:rPr lang="it-IT" sz="1200" smtClean="0"/>
              <a:t>Palestina</a:t>
            </a:r>
          </a:p>
          <a:p>
            <a:pPr eaLnBrk="1" hangingPunct="1"/>
            <a:r>
              <a:rPr lang="it-IT" sz="1200" smtClean="0"/>
              <a:t>Afghanistan</a:t>
            </a:r>
          </a:p>
          <a:p>
            <a:pPr eaLnBrk="1" hangingPunct="1"/>
            <a:r>
              <a:rPr lang="it-IT" sz="1200" smtClean="0"/>
              <a:t>Kashmir</a:t>
            </a:r>
          </a:p>
          <a:p>
            <a:pPr eaLnBrk="1" hangingPunct="1"/>
            <a:r>
              <a:rPr lang="it-IT" sz="1200" smtClean="0"/>
              <a:t>Filippine-Fronte di liberazione del popolo</a:t>
            </a:r>
          </a:p>
          <a:p>
            <a:pPr eaLnBrk="1" hangingPunct="1"/>
            <a:r>
              <a:rPr lang="it-IT" sz="1200" smtClean="0"/>
              <a:t>Indonesia-Aceh</a:t>
            </a:r>
          </a:p>
          <a:p>
            <a:pPr eaLnBrk="1" hangingPunct="1"/>
            <a:r>
              <a:rPr lang="it-IT" sz="1200" smtClean="0"/>
              <a:t>Thailandia-Patani</a:t>
            </a:r>
          </a:p>
          <a:p>
            <a:pPr eaLnBrk="1" hangingPunct="1"/>
            <a:r>
              <a:rPr lang="it-IT" sz="1200" smtClean="0"/>
              <a:t>Sri Lanka-Tamil</a:t>
            </a:r>
          </a:p>
          <a:p>
            <a:pPr eaLnBrk="1" hangingPunct="1"/>
            <a:r>
              <a:rPr lang="it-IT" sz="1200" smtClean="0"/>
              <a:t>Algeria-Fronte islamico di salvezza</a:t>
            </a:r>
          </a:p>
          <a:p>
            <a:pPr eaLnBrk="1" hangingPunct="1"/>
            <a:r>
              <a:rPr lang="it-IT" sz="1200" smtClean="0"/>
              <a:t>Angola</a:t>
            </a:r>
          </a:p>
          <a:p>
            <a:pPr eaLnBrk="1" hangingPunct="1"/>
            <a:r>
              <a:rPr lang="it-IT" sz="1200" smtClean="0"/>
              <a:t>Burundi-Fronte di liberazione Hutu</a:t>
            </a:r>
          </a:p>
          <a:p>
            <a:pPr eaLnBrk="1" hangingPunct="1"/>
            <a:r>
              <a:rPr lang="it-IT" sz="1200" smtClean="0"/>
              <a:t>Repubblica centrafricana-militari</a:t>
            </a:r>
          </a:p>
          <a:p>
            <a:pPr eaLnBrk="1" hangingPunct="1"/>
            <a:r>
              <a:rPr lang="it-IT" sz="1200" smtClean="0"/>
              <a:t>Ciad-Unione per la libertà</a:t>
            </a:r>
          </a:p>
          <a:p>
            <a:pPr eaLnBrk="1" hangingPunct="1"/>
            <a:r>
              <a:rPr lang="it-IT" sz="1200" smtClean="0"/>
              <a:t>Etiopia-Oromo Liberation Front</a:t>
            </a:r>
          </a:p>
          <a:p>
            <a:pPr eaLnBrk="1" hangingPunct="1"/>
            <a:r>
              <a:rPr lang="it-IT" sz="1200" smtClean="0"/>
              <a:t>Sudan</a:t>
            </a:r>
          </a:p>
          <a:p>
            <a:pPr eaLnBrk="1" hangingPunct="1"/>
            <a:endParaRPr lang="it-IT" sz="12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899592" y="1268760"/>
            <a:ext cx="7213160" cy="4464496"/>
          </a:xfrm>
          <a:prstGeom prst="rect">
            <a:avLst/>
          </a:prstGeom>
          <a:noFill/>
          <a:ln w="9525">
            <a:noFill/>
            <a:miter lim="800000"/>
            <a:headEnd/>
            <a:tailEnd/>
          </a:ln>
        </p:spPr>
      </p:pic>
      <p:sp>
        <p:nvSpPr>
          <p:cNvPr id="5" name="CasellaDiTesto 4"/>
          <p:cNvSpPr txBox="1"/>
          <p:nvPr/>
        </p:nvSpPr>
        <p:spPr>
          <a:xfrm>
            <a:off x="7020272" y="764704"/>
            <a:ext cx="172819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smtClean="0"/>
              <a:t>su 20 milioni (7,5%)</a:t>
            </a:r>
            <a:endParaRPr lang="it-IT"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567523" y="1412776"/>
            <a:ext cx="8001984" cy="48965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a:stretch>
            <a:fillRect/>
          </a:stretch>
        </p:blipFill>
        <p:spPr bwMode="auto">
          <a:xfrm>
            <a:off x="755576" y="908720"/>
            <a:ext cx="6886575" cy="97155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827584" y="2204864"/>
            <a:ext cx="6696075" cy="133350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683568" y="4365104"/>
            <a:ext cx="6734175" cy="12287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755576" y="1268760"/>
            <a:ext cx="7751033" cy="46805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sz="4000" smtClean="0"/>
              <a:t>Universal Declaration of Human Rights</a:t>
            </a:r>
          </a:p>
        </p:txBody>
      </p:sp>
      <p:pic>
        <p:nvPicPr>
          <p:cNvPr id="20483" name="Picture 4"/>
          <p:cNvPicPr>
            <a:picLocks noGrp="1" noChangeAspect="1" noChangeArrowheads="1"/>
          </p:cNvPicPr>
          <p:nvPr>
            <p:ph idx="1"/>
          </p:nvPr>
        </p:nvPicPr>
        <p:blipFill>
          <a:blip r:embed="rId2" cstate="print"/>
          <a:srcRect/>
          <a:stretch>
            <a:fillRect/>
          </a:stretch>
        </p:blipFill>
        <p:spPr>
          <a:xfrm>
            <a:off x="250825" y="2678113"/>
            <a:ext cx="8497888" cy="2330450"/>
          </a:xfrm>
          <a:noFill/>
        </p:spPr>
      </p:pic>
      <p:sp>
        <p:nvSpPr>
          <p:cNvPr id="20484" name="Text Box 6"/>
          <p:cNvSpPr txBox="1">
            <a:spLocks noChangeArrowheads="1"/>
          </p:cNvSpPr>
          <p:nvPr/>
        </p:nvSpPr>
        <p:spPr bwMode="auto">
          <a:xfrm>
            <a:off x="1116013" y="5373688"/>
            <a:ext cx="7777162" cy="304800"/>
          </a:xfrm>
          <a:prstGeom prst="rect">
            <a:avLst/>
          </a:prstGeom>
          <a:noFill/>
          <a:ln w="9525">
            <a:noFill/>
            <a:miter lim="800000"/>
            <a:headEnd/>
            <a:tailEnd/>
          </a:ln>
        </p:spPr>
        <p:txBody>
          <a:bodyPr>
            <a:spAutoFit/>
          </a:bodyPr>
          <a:lstStyle/>
          <a:p>
            <a:pPr>
              <a:spcBef>
                <a:spcPct val="50000"/>
              </a:spcBef>
            </a:pPr>
            <a:r>
              <a:rPr lang="it-IT" sz="1400"/>
              <a:t>1990 Convention of the Protection of the Rights of Migrant Workers: 42 out fo 192 (0 Oecd)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549275"/>
            <a:ext cx="8229600" cy="5576888"/>
          </a:xfrm>
        </p:spPr>
        <p:txBody>
          <a:bodyPr/>
          <a:lstStyle/>
          <a:p>
            <a:pPr eaLnBrk="1" hangingPunct="1">
              <a:lnSpc>
                <a:spcPct val="80000"/>
              </a:lnSpc>
            </a:pPr>
            <a:r>
              <a:rPr lang="it-IT" sz="2800" smtClean="0">
                <a:solidFill>
                  <a:srgbClr val="000000"/>
                </a:solidFill>
              </a:rPr>
              <a:t> </a:t>
            </a:r>
            <a:r>
              <a:rPr lang="it-IT" sz="2800" smtClean="0">
                <a:solidFill>
                  <a:srgbClr val="0645AD"/>
                </a:solidFill>
                <a:hlinkClick r:id="rId3"/>
              </a:rPr>
              <a:t>United Nations</a:t>
            </a:r>
            <a:r>
              <a:rPr lang="it-IT" sz="2800" smtClean="0">
                <a:solidFill>
                  <a:srgbClr val="000000"/>
                </a:solidFill>
              </a:rPr>
              <a:t> </a:t>
            </a:r>
            <a:r>
              <a:rPr lang="it-IT" sz="2800" smtClean="0">
                <a:solidFill>
                  <a:srgbClr val="0645AD"/>
                </a:solidFill>
                <a:hlinkClick r:id="rId4"/>
              </a:rPr>
              <a:t>Convention Relating to the Status of Refugees</a:t>
            </a:r>
            <a:r>
              <a:rPr lang="it-IT" sz="2800" smtClean="0">
                <a:solidFill>
                  <a:srgbClr val="0645AD"/>
                </a:solidFill>
              </a:rPr>
              <a:t> (1951)</a:t>
            </a:r>
            <a:endParaRPr lang="it-IT" sz="2800" smtClean="0">
              <a:solidFill>
                <a:srgbClr val="000000"/>
              </a:solidFill>
            </a:endParaRPr>
          </a:p>
          <a:p>
            <a:pPr eaLnBrk="1" hangingPunct="1">
              <a:lnSpc>
                <a:spcPct val="80000"/>
              </a:lnSpc>
            </a:pPr>
            <a:endParaRPr lang="it-IT" sz="2800" smtClean="0">
              <a:solidFill>
                <a:srgbClr val="000000"/>
              </a:solidFill>
            </a:endParaRPr>
          </a:p>
          <a:p>
            <a:pPr eaLnBrk="1" hangingPunct="1">
              <a:lnSpc>
                <a:spcPct val="80000"/>
              </a:lnSpc>
            </a:pPr>
            <a:r>
              <a:rPr lang="it-IT" sz="2800" smtClean="0">
                <a:solidFill>
                  <a:srgbClr val="000000"/>
                </a:solidFill>
              </a:rPr>
              <a:t>article 1A </a:t>
            </a:r>
          </a:p>
          <a:p>
            <a:pPr eaLnBrk="1" hangingPunct="1">
              <a:lnSpc>
                <a:spcPct val="80000"/>
              </a:lnSpc>
            </a:pPr>
            <a:r>
              <a:rPr lang="it-IT" sz="2800" smtClean="0">
                <a:solidFill>
                  <a:srgbClr val="000000"/>
                </a:solidFill>
              </a:rPr>
              <a:t>"owing to a well-founded fear of being persecuted for reasons of race, religion, nationality, membership of a particular social group, or political opinion, is outside the country of his nationality, and is unable to or, owing to such fear, is unwilling to avail himself of the protection of that country"</a:t>
            </a:r>
            <a:r>
              <a:rPr lang="it-IT" sz="2800" smtClean="0"/>
              <a:t> </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190</Words>
  <Application>Microsoft Office PowerPoint</Application>
  <PresentationFormat>Presentazione su schermo (4:3)</PresentationFormat>
  <Paragraphs>40</Paragraphs>
  <Slides>26</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28" baseType="lpstr">
      <vt:lpstr>Tema di Office</vt:lpstr>
      <vt:lpstr>Grafico</vt:lpstr>
      <vt:lpstr>Emigranti, profughi e diritto d’asilo</vt:lpstr>
      <vt:lpstr>Diapositiva 2</vt:lpstr>
      <vt:lpstr>Conflitti 2005</vt:lpstr>
      <vt:lpstr>Diapositiva 4</vt:lpstr>
      <vt:lpstr>Diapositiva 5</vt:lpstr>
      <vt:lpstr>Diapositiva 6</vt:lpstr>
      <vt:lpstr>Diapositiva 7</vt:lpstr>
      <vt:lpstr>Universal Declaration of Human Rights</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Emigranti, profughi e diritto d’asilo</dc:title>
  <dc:creator>Giovanni</dc:creator>
  <cp:lastModifiedBy>Giovanni</cp:lastModifiedBy>
  <cp:revision>18</cp:revision>
  <dcterms:created xsi:type="dcterms:W3CDTF">2014-01-12T15:45:09Z</dcterms:created>
  <dcterms:modified xsi:type="dcterms:W3CDTF">2014-01-12T21:21:17Z</dcterms:modified>
</cp:coreProperties>
</file>